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37" r:id="rId3"/>
    <p:sldId id="340" r:id="rId4"/>
    <p:sldId id="336" r:id="rId5"/>
    <p:sldId id="328" r:id="rId6"/>
    <p:sldId id="329" r:id="rId7"/>
    <p:sldId id="349" r:id="rId8"/>
    <p:sldId id="338" r:id="rId9"/>
    <p:sldId id="330" r:id="rId10"/>
    <p:sldId id="331" r:id="rId11"/>
    <p:sldId id="332" r:id="rId12"/>
    <p:sldId id="333" r:id="rId13"/>
    <p:sldId id="334" r:id="rId14"/>
    <p:sldId id="335" r:id="rId15"/>
    <p:sldId id="339" r:id="rId16"/>
    <p:sldId id="341" r:id="rId17"/>
    <p:sldId id="342" r:id="rId18"/>
    <p:sldId id="343" r:id="rId19"/>
    <p:sldId id="344" r:id="rId20"/>
    <p:sldId id="345" r:id="rId21"/>
    <p:sldId id="346" r:id="rId22"/>
    <p:sldId id="347" r:id="rId23"/>
    <p:sldId id="34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9" autoAdjust="0"/>
    <p:restoredTop sz="94660"/>
  </p:normalViewPr>
  <p:slideViewPr>
    <p:cSldViewPr snapToGrid="0" snapToObjects="1">
      <p:cViewPr varScale="1">
        <p:scale>
          <a:sx n="96" d="100"/>
          <a:sy n="96" d="100"/>
        </p:scale>
        <p:origin x="15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FB742-9C84-4D62-BE14-4434728B6883}" type="datetimeFigureOut">
              <a:rPr lang="en-US" smtClean="0"/>
              <a:t>10/30/2019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742D37-AEB5-4EBD-B7E3-984AAA01A5B7}" type="slidenum">
              <a:rPr lang="en-US" smtClean="0"/>
              <a:t>‹#›</a:t>
            </a:fld>
            <a:endParaRPr lang="en-US" dirty="0"/>
          </a:p>
        </p:txBody>
      </p:sp>
    </p:spTree>
    <p:extLst>
      <p:ext uri="{BB962C8B-B14F-4D97-AF65-F5344CB8AC3E}">
        <p14:creationId xmlns:p14="http://schemas.microsoft.com/office/powerpoint/2010/main" val="1603958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CB7420-B566-4E48-A259-130631614C8C}" type="datetimeFigureOut">
              <a:rPr lang="en-US" smtClean="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40FB2A-7AE7-B449-9771-54C7A2B3019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CB7420-B566-4E48-A259-130631614C8C}" type="datetimeFigureOut">
              <a:rPr lang="en-US" smtClean="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40FB2A-7AE7-B449-9771-54C7A2B3019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CB7420-B566-4E48-A259-130631614C8C}" type="datetimeFigureOut">
              <a:rPr lang="en-US" smtClean="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40FB2A-7AE7-B449-9771-54C7A2B3019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CB7420-B566-4E48-A259-130631614C8C}" type="datetimeFigureOut">
              <a:rPr lang="en-US" smtClean="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40FB2A-7AE7-B449-9771-54C7A2B3019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CB7420-B566-4E48-A259-130631614C8C}" type="datetimeFigureOut">
              <a:rPr lang="en-US" smtClean="0"/>
              <a:pPr/>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40FB2A-7AE7-B449-9771-54C7A2B3019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CB7420-B566-4E48-A259-130631614C8C}" type="datetimeFigureOut">
              <a:rPr lang="en-US" smtClean="0"/>
              <a:pPr/>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40FB2A-7AE7-B449-9771-54C7A2B3019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CB7420-B566-4E48-A259-130631614C8C}" type="datetimeFigureOut">
              <a:rPr lang="en-US" smtClean="0"/>
              <a:pPr/>
              <a:t>10/30/2019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40FB2A-7AE7-B449-9771-54C7A2B3019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CB7420-B566-4E48-A259-130631614C8C}" type="datetimeFigureOut">
              <a:rPr lang="en-US" smtClean="0"/>
              <a:pPr/>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40FB2A-7AE7-B449-9771-54C7A2B3019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B7420-B566-4E48-A259-130631614C8C}" type="datetimeFigureOut">
              <a:rPr lang="en-US" smtClean="0"/>
              <a:pPr/>
              <a:t>10/30/2019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40FB2A-7AE7-B449-9771-54C7A2B3019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CB7420-B566-4E48-A259-130631614C8C}" type="datetimeFigureOut">
              <a:rPr lang="en-US" smtClean="0"/>
              <a:pPr/>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40FB2A-7AE7-B449-9771-54C7A2B3019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CB7420-B566-4E48-A259-130631614C8C}" type="datetimeFigureOut">
              <a:rPr lang="en-US" smtClean="0"/>
              <a:pPr/>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40FB2A-7AE7-B449-9771-54C7A2B3019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B7420-B566-4E48-A259-130631614C8C}" type="datetimeFigureOut">
              <a:rPr lang="en-US" smtClean="0"/>
              <a:pPr/>
              <a:t>10/30/2019</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0FB2A-7AE7-B449-9771-54C7A2B3019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descr="placeholder.jpg"/>
          <p:cNvPicPr>
            <a:picLocks noChangeAspect="1"/>
          </p:cNvPicPr>
          <p:nvPr/>
        </p:nvPicPr>
        <p:blipFill>
          <a:blip r:embed="rId3"/>
          <a:srcRect l="18622" b="852"/>
          <a:stretch>
            <a:fillRect/>
          </a:stretch>
        </p:blipFill>
        <p:spPr>
          <a:xfrm>
            <a:off x="0" y="1760267"/>
            <a:ext cx="5963221" cy="4824684"/>
          </a:xfrm>
          <a:prstGeom prst="rect">
            <a:avLst/>
          </a:prstGeom>
        </p:spPr>
      </p:pic>
      <p:pic>
        <p:nvPicPr>
          <p:cNvPr id="10" name="Picture 9" descr="gradient.png"/>
          <p:cNvPicPr>
            <a:picLocks noChangeAspect="1"/>
          </p:cNvPicPr>
          <p:nvPr/>
        </p:nvPicPr>
        <p:blipFill>
          <a:blip r:embed="rId4"/>
          <a:srcRect t="25668" b="3607"/>
          <a:stretch>
            <a:fillRect/>
          </a:stretch>
        </p:blipFill>
        <p:spPr>
          <a:xfrm>
            <a:off x="-63500" y="1690414"/>
            <a:ext cx="9144000" cy="4824686"/>
          </a:xfrm>
          <a:prstGeom prst="rect">
            <a:avLst/>
          </a:prstGeom>
        </p:spPr>
      </p:pic>
      <p:sp>
        <p:nvSpPr>
          <p:cNvPr id="2" name="Title 1"/>
          <p:cNvSpPr>
            <a:spLocks noGrp="1"/>
          </p:cNvSpPr>
          <p:nvPr>
            <p:ph type="ctrTitle"/>
          </p:nvPr>
        </p:nvSpPr>
        <p:spPr>
          <a:xfrm>
            <a:off x="247650" y="2033430"/>
            <a:ext cx="8896351" cy="3141821"/>
          </a:xfrm>
        </p:spPr>
        <p:txBody>
          <a:bodyPr>
            <a:normAutofit/>
          </a:bodyPr>
          <a:lstStyle/>
          <a:p>
            <a:r>
              <a:rPr lang="en-US" sz="2700" dirty="0">
                <a:solidFill>
                  <a:schemeClr val="bg1"/>
                </a:solidFill>
                <a:latin typeface="Adobe Caslon Pro"/>
                <a:cs typeface="Adobe Caslon Pro"/>
              </a:rPr>
              <a:t/>
            </a:r>
            <a:br>
              <a:rPr lang="en-US" sz="2700" dirty="0">
                <a:solidFill>
                  <a:schemeClr val="bg1"/>
                </a:solidFill>
                <a:latin typeface="Adobe Caslon Pro"/>
                <a:cs typeface="Adobe Caslon Pro"/>
              </a:rPr>
            </a:br>
            <a:r>
              <a:rPr lang="en-US" sz="2700" dirty="0">
                <a:solidFill>
                  <a:schemeClr val="bg1"/>
                </a:solidFill>
                <a:latin typeface="Adobe Caslon Pro"/>
                <a:cs typeface="Adobe Caslon Pro"/>
              </a:rPr>
              <a:t>The impact of change on the workforce and how education providers prepare for the  </a:t>
            </a:r>
            <a:br>
              <a:rPr lang="en-US" sz="2700" dirty="0">
                <a:solidFill>
                  <a:schemeClr val="bg1"/>
                </a:solidFill>
                <a:latin typeface="Adobe Caslon Pro"/>
                <a:cs typeface="Adobe Caslon Pro"/>
              </a:rPr>
            </a:br>
            <a:r>
              <a:rPr lang="en-US" sz="2700" dirty="0">
                <a:solidFill>
                  <a:schemeClr val="bg1"/>
                </a:solidFill>
                <a:latin typeface="Adobe Caslon Pro"/>
                <a:cs typeface="Adobe Caslon Pro"/>
              </a:rPr>
              <a:t>Future of Work</a:t>
            </a:r>
            <a:br>
              <a:rPr lang="en-US" sz="2700" dirty="0">
                <a:solidFill>
                  <a:schemeClr val="bg1"/>
                </a:solidFill>
                <a:latin typeface="Adobe Caslon Pro"/>
                <a:cs typeface="Adobe Caslon Pro"/>
              </a:rPr>
            </a:br>
            <a:r>
              <a:rPr lang="en-US" sz="1400" dirty="0">
                <a:solidFill>
                  <a:schemeClr val="bg1"/>
                </a:solidFill>
                <a:latin typeface="Adobe Caslon Pro"/>
                <a:cs typeface="Adobe Caslon Pro"/>
              </a:rPr>
              <a:t/>
            </a:r>
            <a:br>
              <a:rPr lang="en-US" sz="1400" dirty="0">
                <a:solidFill>
                  <a:schemeClr val="bg1"/>
                </a:solidFill>
                <a:latin typeface="Adobe Caslon Pro"/>
                <a:cs typeface="Adobe Caslon Pro"/>
              </a:rPr>
            </a:br>
            <a:r>
              <a:rPr lang="en-US" sz="1400" dirty="0">
                <a:solidFill>
                  <a:schemeClr val="bg1"/>
                </a:solidFill>
                <a:latin typeface="Adobe Caslon Pro"/>
                <a:cs typeface="Adobe Caslon Pro"/>
              </a:rPr>
              <a:t>November 7, 2019</a:t>
            </a:r>
            <a:br>
              <a:rPr lang="en-US" sz="1400" dirty="0">
                <a:solidFill>
                  <a:schemeClr val="bg1"/>
                </a:solidFill>
                <a:latin typeface="Adobe Caslon Pro"/>
                <a:cs typeface="Adobe Caslon Pro"/>
              </a:rPr>
            </a:br>
            <a:r>
              <a:rPr lang="en-US" sz="1400" dirty="0">
                <a:solidFill>
                  <a:schemeClr val="bg1"/>
                </a:solidFill>
                <a:latin typeface="Adobe Caslon Pro"/>
                <a:cs typeface="Adobe Caslon Pro"/>
              </a:rPr>
              <a:t>World Standards Week</a:t>
            </a:r>
            <a:br>
              <a:rPr lang="en-US" sz="1400" dirty="0">
                <a:solidFill>
                  <a:schemeClr val="bg1"/>
                </a:solidFill>
                <a:latin typeface="Adobe Caslon Pro"/>
                <a:cs typeface="Adobe Caslon Pro"/>
              </a:rPr>
            </a:br>
            <a:r>
              <a:rPr lang="en-US" sz="1400" dirty="0">
                <a:solidFill>
                  <a:schemeClr val="bg1"/>
                </a:solidFill>
                <a:latin typeface="Adobe Caslon Pro"/>
                <a:cs typeface="Adobe Caslon Pro"/>
              </a:rPr>
              <a:t>Washington, DC</a:t>
            </a:r>
            <a:br>
              <a:rPr lang="en-US" sz="1400" dirty="0">
                <a:solidFill>
                  <a:schemeClr val="bg1"/>
                </a:solidFill>
                <a:latin typeface="Adobe Caslon Pro"/>
                <a:cs typeface="Adobe Caslon Pro"/>
              </a:rPr>
            </a:br>
            <a:r>
              <a:rPr lang="en-US" sz="1400" dirty="0">
                <a:solidFill>
                  <a:schemeClr val="bg1"/>
                </a:solidFill>
                <a:latin typeface="Adobe Caslon Pro"/>
                <a:cs typeface="Adobe Caslon Pro"/>
              </a:rPr>
              <a:t>Building an effective workforce for the future</a:t>
            </a:r>
            <a:br>
              <a:rPr lang="en-US" sz="1400" dirty="0">
                <a:solidFill>
                  <a:schemeClr val="bg1"/>
                </a:solidFill>
                <a:latin typeface="Adobe Caslon Pro"/>
                <a:cs typeface="Adobe Caslon Pro"/>
              </a:rPr>
            </a:br>
            <a:r>
              <a:rPr lang="en-US" sz="1400" dirty="0">
                <a:solidFill>
                  <a:schemeClr val="bg1"/>
                </a:solidFill>
                <a:latin typeface="Adobe Caslon Pro"/>
                <a:cs typeface="Adobe Caslon Pro"/>
              </a:rPr>
              <a:t>ANSI/Workcred</a:t>
            </a:r>
            <a:endParaRPr lang="en-US" sz="1800" dirty="0">
              <a:solidFill>
                <a:schemeClr val="bg1">
                  <a:lumMod val="95000"/>
                </a:schemeClr>
              </a:solidFill>
              <a:latin typeface="Adobe Caslon Pro"/>
              <a:cs typeface="Adobe Caslon Pro"/>
            </a:endParaRPr>
          </a:p>
        </p:txBody>
      </p:sp>
      <p:sp>
        <p:nvSpPr>
          <p:cNvPr id="3" name="Subtitle 2"/>
          <p:cNvSpPr>
            <a:spLocks noGrp="1"/>
          </p:cNvSpPr>
          <p:nvPr>
            <p:ph type="subTitle" idx="1"/>
          </p:nvPr>
        </p:nvSpPr>
        <p:spPr>
          <a:xfrm>
            <a:off x="4094488" y="5289551"/>
            <a:ext cx="4986013" cy="520700"/>
          </a:xfrm>
        </p:spPr>
        <p:txBody>
          <a:bodyPr>
            <a:normAutofit fontScale="62500" lnSpcReduction="20000"/>
          </a:bodyPr>
          <a:lstStyle/>
          <a:p>
            <a:pPr algn="l"/>
            <a:r>
              <a:rPr lang="en-US" sz="2400" i="1" dirty="0">
                <a:solidFill>
                  <a:schemeClr val="bg1"/>
                </a:solidFill>
                <a:latin typeface="Adobe Caslon Pro"/>
                <a:cs typeface="Adobe Caslon Pro"/>
              </a:rPr>
              <a:t>Jeff Strohl</a:t>
            </a:r>
          </a:p>
          <a:p>
            <a:pPr algn="l"/>
            <a:r>
              <a:rPr lang="en-US" sz="2400" i="1" dirty="0">
                <a:solidFill>
                  <a:schemeClr val="bg1"/>
                </a:solidFill>
                <a:latin typeface="Adobe Caslon Pro"/>
                <a:cs typeface="Adobe Caslon Pro"/>
              </a:rPr>
              <a:t>js787@georgetown.edu</a:t>
            </a:r>
          </a:p>
        </p:txBody>
      </p:sp>
      <p:sp>
        <p:nvSpPr>
          <p:cNvPr id="6" name="Subtitle 2"/>
          <p:cNvSpPr txBox="1">
            <a:spLocks/>
          </p:cNvSpPr>
          <p:nvPr/>
        </p:nvSpPr>
        <p:spPr>
          <a:xfrm>
            <a:off x="3140415" y="4762500"/>
            <a:ext cx="6400800" cy="1752600"/>
          </a:xfrm>
          <a:prstGeom prst="rect">
            <a:avLst/>
          </a:prstGeom>
        </p:spPr>
        <p:txBody>
          <a:bodyPr vert="horz" lIns="91440" tIns="45720" rIns="91440" bIns="45720" rtlCol="0">
            <a:normAutofit/>
          </a:bodyPr>
          <a:lstStyle/>
          <a:p>
            <a:pPr algn="ctr" defTabSz="457189">
              <a:spcBef>
                <a:spcPct val="20000"/>
              </a:spcBef>
              <a:defRPr/>
            </a:pPr>
            <a:endParaRPr lang="en-US" sz="3200" dirty="0">
              <a:solidFill>
                <a:schemeClr val="tx1">
                  <a:tint val="75000"/>
                </a:schemeClr>
              </a:solidFill>
            </a:endParaRPr>
          </a:p>
        </p:txBody>
      </p:sp>
      <p:sp>
        <p:nvSpPr>
          <p:cNvPr id="11" name="Subtitle 2"/>
          <p:cNvSpPr txBox="1">
            <a:spLocks/>
          </p:cNvSpPr>
          <p:nvPr/>
        </p:nvSpPr>
        <p:spPr>
          <a:xfrm>
            <a:off x="4094488" y="5810251"/>
            <a:ext cx="4986013" cy="524936"/>
          </a:xfrm>
          <a:prstGeom prst="rect">
            <a:avLst/>
          </a:prstGeom>
        </p:spPr>
        <p:txBody>
          <a:bodyPr vert="horz" lIns="91440" tIns="45720" rIns="91440" bIns="45720" rtlCol="0">
            <a:normAutofit/>
          </a:bodyPr>
          <a:lstStyle/>
          <a:p>
            <a:pPr defTabSz="457189">
              <a:spcBef>
                <a:spcPct val="20000"/>
              </a:spcBef>
              <a:defRPr/>
            </a:pPr>
            <a:endParaRPr lang="en-US" sz="2400" i="1" dirty="0">
              <a:solidFill>
                <a:schemeClr val="bg1"/>
              </a:solidFill>
              <a:latin typeface="Adobe Caslon Pro"/>
              <a:cs typeface="Adobe Caslon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a:bodyPr>
          <a:lstStyle/>
          <a:p>
            <a:pPr marL="0" indent="0">
              <a:buNone/>
            </a:pPr>
            <a:r>
              <a:rPr lang="en-US" sz="2800" b="1" dirty="0"/>
              <a:t>Lets think about the future of work via a series of questions</a:t>
            </a:r>
          </a:p>
          <a:p>
            <a:pPr marL="0" indent="0">
              <a:buNone/>
            </a:pPr>
            <a:endParaRPr lang="en-US" sz="2800" b="1" dirty="0"/>
          </a:p>
          <a:p>
            <a:r>
              <a:rPr lang="en-US" sz="2800" b="1" dirty="0"/>
              <a:t>What characteristics of education and training systems define how they react to the future of work?</a:t>
            </a:r>
          </a:p>
          <a:p>
            <a:endParaRPr lang="en-US" sz="2800" b="1" dirty="0"/>
          </a:p>
          <a:p>
            <a:r>
              <a:rPr lang="en-US" sz="2800" b="1" dirty="0"/>
              <a:t>What is it about the quickening pace of change that can cause the existing model to break down?</a:t>
            </a:r>
          </a:p>
          <a:p>
            <a:endParaRPr lang="en-US" sz="2800" b="1" dirty="0"/>
          </a:p>
          <a:p>
            <a:r>
              <a:rPr lang="en-US" sz="2800" b="1" dirty="0"/>
              <a:t>Do fixed costs lock us into a rate of change(ROC) that is manageable thereby reducing the ROC to a technological leapfrogging problem that happens on a cyclical basis?</a:t>
            </a:r>
          </a:p>
        </p:txBody>
      </p:sp>
    </p:spTree>
    <p:extLst>
      <p:ext uri="{BB962C8B-B14F-4D97-AF65-F5344CB8AC3E}">
        <p14:creationId xmlns:p14="http://schemas.microsoft.com/office/powerpoint/2010/main" val="125975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a:bodyPr>
          <a:lstStyle/>
          <a:p>
            <a:pPr marL="0" indent="0">
              <a:buNone/>
            </a:pPr>
            <a:endParaRPr lang="en-US" b="1" dirty="0"/>
          </a:p>
          <a:p>
            <a:pPr marL="0" indent="0">
              <a:buNone/>
            </a:pPr>
            <a:r>
              <a:rPr lang="en-US" b="1" dirty="0"/>
              <a:t>One key characteristic of the relationship between education and work is time. </a:t>
            </a:r>
          </a:p>
          <a:p>
            <a:pPr marL="0" indent="0">
              <a:buNone/>
            </a:pPr>
            <a:endParaRPr lang="en-US" b="1" dirty="0"/>
          </a:p>
          <a:p>
            <a:pPr marL="0" indent="0">
              <a:buNone/>
            </a:pPr>
            <a:r>
              <a:rPr lang="en-US" b="1" dirty="0"/>
              <a:t> </a:t>
            </a:r>
          </a:p>
          <a:p>
            <a:pPr marL="0" indent="0">
              <a:buNone/>
            </a:pPr>
            <a:r>
              <a:rPr lang="en-US" b="1" dirty="0"/>
              <a:t>A functional education system must bridge this time gap</a:t>
            </a:r>
          </a:p>
        </p:txBody>
      </p:sp>
    </p:spTree>
    <p:extLst>
      <p:ext uri="{BB962C8B-B14F-4D97-AF65-F5344CB8AC3E}">
        <p14:creationId xmlns:p14="http://schemas.microsoft.com/office/powerpoint/2010/main" val="87275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fontScale="92500" lnSpcReduction="10000"/>
          </a:bodyPr>
          <a:lstStyle/>
          <a:p>
            <a:pPr marL="0" indent="0">
              <a:buNone/>
            </a:pPr>
            <a:r>
              <a:rPr lang="en-US" b="1" dirty="0"/>
              <a:t>The time gap can be bridged in a number of ways:</a:t>
            </a:r>
          </a:p>
          <a:p>
            <a:pPr marL="0" indent="0">
              <a:buNone/>
            </a:pPr>
            <a:endParaRPr lang="en-US" b="1" dirty="0"/>
          </a:p>
          <a:p>
            <a:r>
              <a:rPr lang="en-US" b="1" dirty="0"/>
              <a:t>Collaboration with employers to define emerging tasks, skills, competencies, etc.</a:t>
            </a:r>
          </a:p>
          <a:p>
            <a:endParaRPr lang="en-US" b="1" dirty="0"/>
          </a:p>
          <a:p>
            <a:r>
              <a:rPr lang="en-US" b="1" dirty="0"/>
              <a:t>Employment projections defining growing and declining occupations informs enrollment investments but leaves curriculum development divorced from the workplace.  We need employer participation to build good feedback.</a:t>
            </a:r>
          </a:p>
          <a:p>
            <a:endParaRPr lang="en-US" b="1" dirty="0"/>
          </a:p>
          <a:p>
            <a:r>
              <a:rPr lang="en-US" b="1" dirty="0"/>
              <a:t>Balancing general and specific education.</a:t>
            </a:r>
          </a:p>
        </p:txBody>
      </p:sp>
    </p:spTree>
    <p:extLst>
      <p:ext uri="{BB962C8B-B14F-4D97-AF65-F5344CB8AC3E}">
        <p14:creationId xmlns:p14="http://schemas.microsoft.com/office/powerpoint/2010/main" val="96814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33219"/>
            <a:ext cx="9144000" cy="5707380"/>
          </a:xfrm>
        </p:spPr>
        <p:txBody>
          <a:bodyPr>
            <a:normAutofit/>
          </a:bodyPr>
          <a:lstStyle/>
          <a:p>
            <a:pPr marL="0" indent="0">
              <a:buNone/>
            </a:pPr>
            <a:endParaRPr lang="en-US" b="1" dirty="0"/>
          </a:p>
          <a:p>
            <a:pPr marL="0" indent="0" algn="ctr">
              <a:buNone/>
            </a:pPr>
            <a:r>
              <a:rPr lang="en-US" b="1" dirty="0"/>
              <a:t>Education                                                   Work</a:t>
            </a:r>
          </a:p>
          <a:p>
            <a:pPr marL="0" indent="0" algn="ctr">
              <a:buNone/>
            </a:pPr>
            <a:r>
              <a:rPr lang="en-US" b="1" dirty="0"/>
              <a:t>      Time distance</a:t>
            </a:r>
          </a:p>
          <a:p>
            <a:pPr marL="0" indent="0" algn="ctr">
              <a:buNone/>
            </a:pPr>
            <a:endParaRPr lang="en-US" b="1" dirty="0"/>
          </a:p>
          <a:p>
            <a:pPr marL="0" indent="0" algn="ctr">
              <a:buNone/>
            </a:pPr>
            <a:r>
              <a:rPr lang="en-US" b="1" dirty="0"/>
              <a:t>Curriculum reaction                              Demand signal</a:t>
            </a:r>
          </a:p>
          <a:p>
            <a:pPr marL="0" indent="0">
              <a:buNone/>
            </a:pPr>
            <a:endParaRPr lang="en-US" b="1" dirty="0"/>
          </a:p>
          <a:p>
            <a:pPr marL="0" indent="0">
              <a:buNone/>
            </a:pPr>
            <a:endParaRPr lang="en-US" b="1" dirty="0"/>
          </a:p>
        </p:txBody>
      </p:sp>
      <p:sp>
        <p:nvSpPr>
          <p:cNvPr id="2" name="Rectangle 1">
            <a:extLst>
              <a:ext uri="{FF2B5EF4-FFF2-40B4-BE49-F238E27FC236}">
                <a16:creationId xmlns:a16="http://schemas.microsoft.com/office/drawing/2014/main" id="{40A4653C-EEAA-439A-9E3F-09B293C2E586}"/>
              </a:ext>
            </a:extLst>
          </p:cNvPr>
          <p:cNvSpPr/>
          <p:nvPr/>
        </p:nvSpPr>
        <p:spPr>
          <a:xfrm>
            <a:off x="101601" y="1209963"/>
            <a:ext cx="8806872" cy="521819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7569A52F-BB33-4573-9AD6-3F694F6FC4A6}"/>
              </a:ext>
            </a:extLst>
          </p:cNvPr>
          <p:cNvCxnSpPr/>
          <p:nvPr/>
        </p:nvCxnSpPr>
        <p:spPr>
          <a:xfrm>
            <a:off x="3639128" y="1209964"/>
            <a:ext cx="0" cy="4941454"/>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98A0CB80-9F1A-49B9-9687-00AFE4DE2493}"/>
              </a:ext>
            </a:extLst>
          </p:cNvPr>
          <p:cNvCxnSpPr/>
          <p:nvPr/>
        </p:nvCxnSpPr>
        <p:spPr>
          <a:xfrm>
            <a:off x="6059055" y="1209964"/>
            <a:ext cx="0" cy="4941454"/>
          </a:xfrm>
          <a:prstGeom prst="line">
            <a:avLst/>
          </a:prstGeom>
        </p:spPr>
        <p:style>
          <a:lnRef idx="2">
            <a:schemeClr val="accent2"/>
          </a:lnRef>
          <a:fillRef idx="0">
            <a:schemeClr val="accent2"/>
          </a:fillRef>
          <a:effectRef idx="1">
            <a:schemeClr val="accent2"/>
          </a:effectRef>
          <a:fontRef idx="minor">
            <a:schemeClr val="tx1"/>
          </a:fontRef>
        </p:style>
      </p:cxnSp>
      <p:sp>
        <p:nvSpPr>
          <p:cNvPr id="8" name="Arrow: Curved Right 7">
            <a:extLst>
              <a:ext uri="{FF2B5EF4-FFF2-40B4-BE49-F238E27FC236}">
                <a16:creationId xmlns:a16="http://schemas.microsoft.com/office/drawing/2014/main" id="{B77B3A98-D342-4ED7-A6AD-F1A14C3360BA}"/>
              </a:ext>
            </a:extLst>
          </p:cNvPr>
          <p:cNvSpPr/>
          <p:nvPr/>
        </p:nvSpPr>
        <p:spPr>
          <a:xfrm>
            <a:off x="3639127" y="3786909"/>
            <a:ext cx="731520"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Arrow: Curved Left 8">
            <a:extLst>
              <a:ext uri="{FF2B5EF4-FFF2-40B4-BE49-F238E27FC236}">
                <a16:creationId xmlns:a16="http://schemas.microsoft.com/office/drawing/2014/main" id="{75ABD735-9D07-4CD5-BB79-CC047A0EDACA}"/>
              </a:ext>
            </a:extLst>
          </p:cNvPr>
          <p:cNvSpPr/>
          <p:nvPr/>
        </p:nvSpPr>
        <p:spPr>
          <a:xfrm>
            <a:off x="5170517" y="3786909"/>
            <a:ext cx="731520" cy="1299279"/>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BD4C5F03-DBB2-433E-8D58-1CC121846D21}"/>
              </a:ext>
            </a:extLst>
          </p:cNvPr>
          <p:cNvSpPr txBox="1"/>
          <p:nvPr/>
        </p:nvSpPr>
        <p:spPr>
          <a:xfrm>
            <a:off x="4119418" y="5532582"/>
            <a:ext cx="1645066" cy="369332"/>
          </a:xfrm>
          <a:prstGeom prst="rect">
            <a:avLst/>
          </a:prstGeom>
          <a:noFill/>
        </p:spPr>
        <p:txBody>
          <a:bodyPr wrap="none" rtlCol="0">
            <a:spAutoFit/>
          </a:bodyPr>
          <a:lstStyle/>
          <a:p>
            <a:r>
              <a:rPr lang="en-US" dirty="0"/>
              <a:t>Feedback cycle</a:t>
            </a:r>
          </a:p>
        </p:txBody>
      </p:sp>
    </p:spTree>
    <p:extLst>
      <p:ext uri="{BB962C8B-B14F-4D97-AF65-F5344CB8AC3E}">
        <p14:creationId xmlns:p14="http://schemas.microsoft.com/office/powerpoint/2010/main" val="341193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a:bodyPr>
          <a:lstStyle/>
          <a:p>
            <a:r>
              <a:rPr lang="en-US" b="1" dirty="0"/>
              <a:t>When the time distance between work and education becomes compressed curriculum response to labor market signals can slow.</a:t>
            </a:r>
          </a:p>
          <a:p>
            <a:endParaRPr lang="en-US" b="1" dirty="0"/>
          </a:p>
          <a:p>
            <a:r>
              <a:rPr lang="en-US" b="1" dirty="0"/>
              <a:t>The system has always had this problem and it has traditionally been remedied by employer provided training, OJT, or efforts like apprenticeship that bring the workplace and classroom closer together.</a:t>
            </a:r>
          </a:p>
        </p:txBody>
      </p:sp>
    </p:spTree>
    <p:extLst>
      <p:ext uri="{BB962C8B-B14F-4D97-AF65-F5344CB8AC3E}">
        <p14:creationId xmlns:p14="http://schemas.microsoft.com/office/powerpoint/2010/main" val="3834737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a:bodyPr>
          <a:lstStyle/>
          <a:p>
            <a:pPr marL="0" indent="0" algn="ctr">
              <a:buNone/>
            </a:pPr>
            <a:r>
              <a:rPr lang="en-US" b="1" dirty="0"/>
              <a:t>So do we need to worry? </a:t>
            </a:r>
          </a:p>
          <a:p>
            <a:r>
              <a:rPr lang="en-US" sz="2400" b="1" dirty="0"/>
              <a:t>We see evidence that the system has been undergoing structural changes that by themselves collapse the time distance. </a:t>
            </a:r>
          </a:p>
          <a:p>
            <a:endParaRPr lang="en-US" sz="2400" b="1" dirty="0"/>
          </a:p>
          <a:p>
            <a:r>
              <a:rPr lang="en-US" sz="2400" b="1" dirty="0"/>
              <a:t>In 1993, as identified by Erica Groshen et al, the US employment model began moving to a fire model from a layoff model (aka: jobless recovery).  </a:t>
            </a:r>
          </a:p>
          <a:p>
            <a:endParaRPr lang="en-US" sz="2400" b="1" dirty="0"/>
          </a:p>
          <a:p>
            <a:r>
              <a:rPr lang="en-US" sz="2400" b="1" dirty="0"/>
              <a:t>The movement away from layoff began the movement towards spot market for skills (hire in boom/fire in bust) which raised the ante on qualifying skills. </a:t>
            </a:r>
          </a:p>
        </p:txBody>
      </p:sp>
    </p:spTree>
    <p:extLst>
      <p:ext uri="{BB962C8B-B14F-4D97-AF65-F5344CB8AC3E}">
        <p14:creationId xmlns:p14="http://schemas.microsoft.com/office/powerpoint/2010/main" val="382805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a:bodyPr>
          <a:lstStyle/>
          <a:p>
            <a:r>
              <a:rPr lang="en-US" b="1" dirty="0"/>
              <a:t>The movement towards increased demand for qualifying skills naturally pushes the need for specific training onto the education system and the potential employee.</a:t>
            </a:r>
          </a:p>
          <a:p>
            <a:endParaRPr lang="en-US" b="1" dirty="0"/>
          </a:p>
          <a:p>
            <a:r>
              <a:rPr lang="en-US" b="1" dirty="0"/>
              <a:t>Change in task/skill needs –especially those that are ‘bite sized’  has increased demand for certificates and more importantly certifications (we think – no good baseline).</a:t>
            </a:r>
          </a:p>
        </p:txBody>
      </p:sp>
    </p:spTree>
    <p:extLst>
      <p:ext uri="{BB962C8B-B14F-4D97-AF65-F5344CB8AC3E}">
        <p14:creationId xmlns:p14="http://schemas.microsoft.com/office/powerpoint/2010/main" val="270022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a:bodyPr>
          <a:lstStyle/>
          <a:p>
            <a:pPr marL="0" indent="0">
              <a:buNone/>
            </a:pPr>
            <a:endParaRPr lang="en-US" b="1" dirty="0"/>
          </a:p>
          <a:p>
            <a:pPr marL="0" indent="0">
              <a:buNone/>
            </a:pPr>
            <a:endParaRPr lang="en-US" b="1" dirty="0"/>
          </a:p>
          <a:p>
            <a:pPr marL="0" indent="0" algn="ctr">
              <a:buNone/>
            </a:pPr>
            <a:r>
              <a:rPr lang="en-US" b="1" dirty="0"/>
              <a:t>I will argue that the large demand for certifications (30% hold active certification) in the labor market reflects evolution of our education and training system to a one that can more rapidly adjust to skill/task transformation.</a:t>
            </a:r>
          </a:p>
        </p:txBody>
      </p:sp>
    </p:spTree>
    <p:extLst>
      <p:ext uri="{BB962C8B-B14F-4D97-AF65-F5344CB8AC3E}">
        <p14:creationId xmlns:p14="http://schemas.microsoft.com/office/powerpoint/2010/main" val="252994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a:bodyPr>
          <a:lstStyle/>
          <a:p>
            <a:pPr marL="0" indent="0">
              <a:buNone/>
            </a:pPr>
            <a:endParaRPr lang="en-US" b="1" dirty="0"/>
          </a:p>
          <a:p>
            <a:pPr marL="0" indent="0">
              <a:buNone/>
            </a:pPr>
            <a:endParaRPr lang="en-US" b="1" dirty="0"/>
          </a:p>
          <a:p>
            <a:pPr marL="0" indent="0">
              <a:buNone/>
            </a:pPr>
            <a:endParaRPr lang="en-US" b="1" dirty="0"/>
          </a:p>
          <a:p>
            <a:pPr marL="0" indent="0" algn="ctr">
              <a:buNone/>
            </a:pPr>
            <a:r>
              <a:rPr lang="en-US" b="1" dirty="0"/>
              <a:t>The Balance of General and Specific Education becomes more important in an environment demanding quick responsiveness</a:t>
            </a:r>
          </a:p>
        </p:txBody>
      </p:sp>
    </p:spTree>
    <p:extLst>
      <p:ext uri="{BB962C8B-B14F-4D97-AF65-F5344CB8AC3E}">
        <p14:creationId xmlns:p14="http://schemas.microsoft.com/office/powerpoint/2010/main" val="3212525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a:bodyPr>
          <a:lstStyle/>
          <a:p>
            <a:pPr marL="0" indent="0">
              <a:buNone/>
            </a:pPr>
            <a:endParaRPr lang="en-US" b="1" dirty="0"/>
          </a:p>
        </p:txBody>
      </p:sp>
      <p:pic>
        <p:nvPicPr>
          <p:cNvPr id="2050" name="Picture 2" descr="Advanced Manufacturing Building Blocks Pyramid">
            <a:extLst>
              <a:ext uri="{FF2B5EF4-FFF2-40B4-BE49-F238E27FC236}">
                <a16:creationId xmlns:a16="http://schemas.microsoft.com/office/drawing/2014/main" id="{83B882DA-FECE-4D13-BF12-D49DB836D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256144"/>
            <a:ext cx="6429375" cy="522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20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82041"/>
            <a:ext cx="9144000" cy="8381969"/>
          </a:xfrm>
        </p:spPr>
        <p:txBody>
          <a:bodyPr>
            <a:normAutofit/>
          </a:bodyPr>
          <a:lstStyle/>
          <a:p>
            <a:pPr marL="0" indent="0" algn="ctr">
              <a:buNone/>
            </a:pPr>
            <a:r>
              <a:rPr lang="en-US" b="1" dirty="0"/>
              <a:t>The Future of Work (FOW)</a:t>
            </a:r>
          </a:p>
        </p:txBody>
      </p:sp>
      <p:pic>
        <p:nvPicPr>
          <p:cNvPr id="1026" name="Picture 2" descr="Image result for what? me worry">
            <a:extLst>
              <a:ext uri="{FF2B5EF4-FFF2-40B4-BE49-F238E27FC236}">
                <a16:creationId xmlns:a16="http://schemas.microsoft.com/office/drawing/2014/main" id="{A5D00051-945E-4F25-959E-B5BE55FE1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582" y="1857081"/>
            <a:ext cx="5863471" cy="462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46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lnSpcReduction="10000"/>
          </a:bodyPr>
          <a:lstStyle/>
          <a:p>
            <a:pPr marL="0" indent="0" algn="ctr">
              <a:buNone/>
            </a:pPr>
            <a:r>
              <a:rPr lang="en-US" b="1" dirty="0"/>
              <a:t>Thinking back to time distance between education and labor market preparation.</a:t>
            </a:r>
          </a:p>
          <a:p>
            <a:pPr marL="0" indent="0" algn="ctr">
              <a:buNone/>
            </a:pPr>
            <a:endParaRPr lang="en-US" b="1" dirty="0"/>
          </a:p>
          <a:p>
            <a:r>
              <a:rPr lang="en-US" sz="2800" b="1" dirty="0"/>
              <a:t>Employers are demanding work readiness at day of hire but the strength of the US system is in provision of a balance of general and specific education.</a:t>
            </a:r>
          </a:p>
          <a:p>
            <a:endParaRPr lang="en-US" sz="2800" b="1" dirty="0"/>
          </a:p>
          <a:p>
            <a:r>
              <a:rPr lang="en-US" sz="2800" b="1" dirty="0"/>
              <a:t>The competency model framework appeals to me because its logic parallels the concept of time distance. </a:t>
            </a:r>
          </a:p>
          <a:p>
            <a:endParaRPr lang="en-US" sz="2800" b="1" dirty="0"/>
          </a:p>
          <a:p>
            <a:r>
              <a:rPr lang="en-US" sz="2800" b="1" dirty="0"/>
              <a:t>General education provides the foundation while specific education is most effective closer to the labor market.</a:t>
            </a:r>
          </a:p>
        </p:txBody>
      </p:sp>
    </p:spTree>
    <p:extLst>
      <p:ext uri="{BB962C8B-B14F-4D97-AF65-F5344CB8AC3E}">
        <p14:creationId xmlns:p14="http://schemas.microsoft.com/office/powerpoint/2010/main" val="2065518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a:bodyPr>
          <a:lstStyle/>
          <a:p>
            <a:pPr marL="0" indent="0">
              <a:buNone/>
            </a:pPr>
            <a:r>
              <a:rPr lang="en-US" sz="2400" b="1" dirty="0"/>
              <a:t>The stackable certificates model is also a good way to think about improving how education and training systems can evolve to better react to market changes.</a:t>
            </a:r>
          </a:p>
          <a:p>
            <a:pPr marL="0" indent="0">
              <a:buNone/>
            </a:pPr>
            <a:endParaRPr lang="en-US" sz="2400" b="1" dirty="0"/>
          </a:p>
          <a:p>
            <a:pPr marL="0" indent="0">
              <a:buNone/>
            </a:pPr>
            <a:r>
              <a:rPr lang="en-US" sz="2400" b="1" dirty="0"/>
              <a:t>If I am correct that change is at the task level, and we think about the first layers of the stack of education being general, and thus having less time-decay, then system reactiveness is enhanced by modifying the most specific –and most recent layer – sort of the icing on a cake. </a:t>
            </a:r>
          </a:p>
          <a:p>
            <a:pPr marL="0" indent="0">
              <a:buNone/>
            </a:pPr>
            <a:endParaRPr lang="en-US" sz="2400" b="1" dirty="0"/>
          </a:p>
          <a:p>
            <a:pPr marL="0" indent="0">
              <a:buNone/>
            </a:pPr>
            <a:r>
              <a:rPr lang="en-US" sz="2400" b="1" dirty="0"/>
              <a:t>I like to think about this in terms of general education teaching algorithmic thinking and the specific teaching C++ vs Ruby on Rails.</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799839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a:bodyPr>
          <a:lstStyle/>
          <a:p>
            <a:r>
              <a:rPr lang="en-US" b="1" dirty="0"/>
              <a:t>The final question: Will change speed up so much that standardization/quality control is out the window?  </a:t>
            </a:r>
          </a:p>
          <a:p>
            <a:endParaRPr lang="en-US" b="1" dirty="0"/>
          </a:p>
          <a:p>
            <a:r>
              <a:rPr lang="en-US" b="1" dirty="0"/>
              <a:t>I personally doubt this. I believe that fixed costs associated with technological and physical infrastructure lock any given company into a set of processes that can, at least, be captured by certifications standards if not standard PSE.</a:t>
            </a:r>
          </a:p>
          <a:p>
            <a:pPr marL="0" indent="0">
              <a:buNone/>
            </a:pPr>
            <a:endParaRPr lang="en-US" b="1" dirty="0"/>
          </a:p>
        </p:txBody>
      </p:sp>
    </p:spTree>
    <p:extLst>
      <p:ext uri="{BB962C8B-B14F-4D97-AF65-F5344CB8AC3E}">
        <p14:creationId xmlns:p14="http://schemas.microsoft.com/office/powerpoint/2010/main" val="1129864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a:bodyPr>
          <a:lstStyle/>
          <a:p>
            <a:pPr marL="0" indent="0">
              <a:buNone/>
            </a:pPr>
            <a:endParaRPr lang="en-US" b="1" dirty="0"/>
          </a:p>
          <a:p>
            <a:pPr marL="0" indent="0" algn="ctr">
              <a:buNone/>
            </a:pPr>
            <a:r>
              <a:rPr lang="en-US" sz="4400" b="1" dirty="0"/>
              <a:t>Questions?</a:t>
            </a:r>
          </a:p>
          <a:p>
            <a:pPr marL="0" indent="0" algn="ctr">
              <a:buNone/>
            </a:pPr>
            <a:endParaRPr lang="en-US" b="1" dirty="0"/>
          </a:p>
          <a:p>
            <a:pPr marL="0" indent="0" algn="ctr">
              <a:buNone/>
            </a:pPr>
            <a:endParaRPr lang="en-US" b="1" dirty="0"/>
          </a:p>
          <a:p>
            <a:pPr marL="0" indent="0" algn="ctr">
              <a:buNone/>
            </a:pPr>
            <a:r>
              <a:rPr lang="en-US" b="1" dirty="0"/>
              <a:t>js787@Georgetown.edu</a:t>
            </a:r>
          </a:p>
        </p:txBody>
      </p:sp>
    </p:spTree>
    <p:extLst>
      <p:ext uri="{BB962C8B-B14F-4D97-AF65-F5344CB8AC3E}">
        <p14:creationId xmlns:p14="http://schemas.microsoft.com/office/powerpoint/2010/main" val="96450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a:bodyPr>
          <a:lstStyle/>
          <a:p>
            <a:pPr marL="0" indent="0" algn="ctr">
              <a:buNone/>
            </a:pPr>
            <a:endParaRPr lang="en-US" sz="4400" b="1" dirty="0"/>
          </a:p>
          <a:p>
            <a:pPr marL="0" indent="0" algn="ctr">
              <a:buNone/>
            </a:pPr>
            <a:endParaRPr lang="en-US" sz="4400" b="1" dirty="0"/>
          </a:p>
          <a:p>
            <a:pPr marL="0" indent="0" algn="ctr">
              <a:buNone/>
            </a:pPr>
            <a:r>
              <a:rPr lang="en-US" sz="4400" b="1" dirty="0"/>
              <a:t>When was the last time you saw an occupation pop in or out of existence?</a:t>
            </a:r>
          </a:p>
          <a:p>
            <a:endParaRPr lang="en-US" b="1" dirty="0"/>
          </a:p>
        </p:txBody>
      </p:sp>
    </p:spTree>
    <p:extLst>
      <p:ext uri="{BB962C8B-B14F-4D97-AF65-F5344CB8AC3E}">
        <p14:creationId xmlns:p14="http://schemas.microsoft.com/office/powerpoint/2010/main" val="388060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a:bodyPr>
          <a:lstStyle/>
          <a:p>
            <a:pPr marL="0" indent="0">
              <a:buNone/>
            </a:pPr>
            <a:endParaRPr lang="en-US" b="1" dirty="0"/>
          </a:p>
          <a:p>
            <a:pPr marL="0" indent="0" algn="ctr">
              <a:buNone/>
            </a:pPr>
            <a:endParaRPr lang="en-US" b="1" dirty="0"/>
          </a:p>
          <a:p>
            <a:pPr marL="0" indent="0" algn="ctr">
              <a:buNone/>
            </a:pPr>
            <a:r>
              <a:rPr lang="en-US" b="1" dirty="0"/>
              <a:t>We act as though there has never been a future of work while in fact, I argue, our education and training system has co-evolved with this reality.</a:t>
            </a:r>
          </a:p>
          <a:p>
            <a:endParaRPr lang="en-US" b="1" dirty="0"/>
          </a:p>
          <a:p>
            <a:endParaRPr lang="en-US" b="1" dirty="0"/>
          </a:p>
        </p:txBody>
      </p:sp>
    </p:spTree>
    <p:extLst>
      <p:ext uri="{BB962C8B-B14F-4D97-AF65-F5344CB8AC3E}">
        <p14:creationId xmlns:p14="http://schemas.microsoft.com/office/powerpoint/2010/main" val="209158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lnSpcReduction="10000"/>
          </a:bodyPr>
          <a:lstStyle/>
          <a:p>
            <a:endParaRPr lang="en-US" b="1" dirty="0"/>
          </a:p>
          <a:p>
            <a:r>
              <a:rPr lang="en-US" b="1" dirty="0"/>
              <a:t>Change happens within occupations much more than between.</a:t>
            </a:r>
          </a:p>
          <a:p>
            <a:endParaRPr lang="en-US" b="1" dirty="0"/>
          </a:p>
          <a:p>
            <a:r>
              <a:rPr lang="en-US" b="1" dirty="0"/>
              <a:t>We need to conceptualize occupations as buckets of tasks and activities to build strategies to deal with FOW.</a:t>
            </a:r>
          </a:p>
          <a:p>
            <a:endParaRPr lang="en-US" b="1" dirty="0"/>
          </a:p>
          <a:p>
            <a:r>
              <a:rPr lang="en-US" b="1" dirty="0"/>
              <a:t>We have occupationally based estimates of risk to automation as high as 48%, while moving to a view of task portfolio this estimate drops to 8%.</a:t>
            </a:r>
          </a:p>
        </p:txBody>
      </p:sp>
    </p:spTree>
    <p:extLst>
      <p:ext uri="{BB962C8B-B14F-4D97-AF65-F5344CB8AC3E}">
        <p14:creationId xmlns:p14="http://schemas.microsoft.com/office/powerpoint/2010/main" val="267100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lnSpcReduction="10000"/>
          </a:bodyPr>
          <a:lstStyle/>
          <a:p>
            <a:r>
              <a:rPr lang="en-US" sz="2800" b="1" dirty="0"/>
              <a:t>The question about the future of work that raises concern is whether the speed of change at the task level is faster than education and training programs can react. At this point OJT has to kick in.</a:t>
            </a:r>
          </a:p>
          <a:p>
            <a:endParaRPr lang="en-US" sz="2800" b="1" dirty="0"/>
          </a:p>
          <a:p>
            <a:r>
              <a:rPr lang="en-US" sz="2800" b="1" dirty="0"/>
              <a:t>Standardization and bite sized offerings(e.g. Certifications) can offer a balance of quality and responsiveness to align at the margins</a:t>
            </a:r>
          </a:p>
          <a:p>
            <a:endParaRPr lang="en-US" sz="2800" b="1" dirty="0"/>
          </a:p>
          <a:p>
            <a:r>
              <a:rPr lang="en-US" sz="2800" b="1" dirty="0"/>
              <a:t>We must be wary of over-vocationalization though; too much specific education holds an economy back from the Productions Possibilities Frontier by hindering technological absorption.</a:t>
            </a:r>
          </a:p>
          <a:p>
            <a:endParaRPr lang="en-US" b="1" dirty="0"/>
          </a:p>
        </p:txBody>
      </p:sp>
    </p:spTree>
    <p:extLst>
      <p:ext uri="{BB962C8B-B14F-4D97-AF65-F5344CB8AC3E}">
        <p14:creationId xmlns:p14="http://schemas.microsoft.com/office/powerpoint/2010/main" val="232595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lgn="ctr">
              <a:buNone/>
            </a:pPr>
            <a:r>
              <a:rPr lang="en-US" sz="4400" b="1" dirty="0"/>
              <a:t>America needs crisis in education (or do we?)</a:t>
            </a:r>
          </a:p>
        </p:txBody>
      </p:sp>
    </p:spTree>
    <p:extLst>
      <p:ext uri="{BB962C8B-B14F-4D97-AF65-F5344CB8AC3E}">
        <p14:creationId xmlns:p14="http://schemas.microsoft.com/office/powerpoint/2010/main" val="94029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34681C7-0D45-4EE4-8C25-8E6FF3175633}"/>
              </a:ext>
            </a:extLst>
          </p:cNvPr>
          <p:cNvPicPr>
            <a:picLocks noGrp="1" noChangeAspect="1"/>
          </p:cNvPicPr>
          <p:nvPr>
            <p:ph idx="1"/>
          </p:nvPr>
        </p:nvPicPr>
        <p:blipFill>
          <a:blip r:embed="rId2"/>
          <a:stretch>
            <a:fillRect/>
          </a:stretch>
        </p:blipFill>
        <p:spPr>
          <a:xfrm rot="5400000">
            <a:off x="1450110" y="628076"/>
            <a:ext cx="5587997" cy="6308436"/>
          </a:xfrm>
        </p:spPr>
      </p:pic>
    </p:spTree>
    <p:extLst>
      <p:ext uri="{BB962C8B-B14F-4D97-AF65-F5344CB8AC3E}">
        <p14:creationId xmlns:p14="http://schemas.microsoft.com/office/powerpoint/2010/main" val="264596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2041"/>
            <a:ext cx="9144000" cy="5707380"/>
          </a:xfrm>
        </p:spPr>
        <p:txBody>
          <a:bodyPr>
            <a:normAutofit/>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lgn="ctr">
              <a:buNone/>
            </a:pPr>
            <a:r>
              <a:rPr lang="en-US" sz="4400" b="1" dirty="0"/>
              <a:t>Thinking about the future of work</a:t>
            </a:r>
          </a:p>
        </p:txBody>
      </p:sp>
    </p:spTree>
    <p:extLst>
      <p:ext uri="{BB962C8B-B14F-4D97-AF65-F5344CB8AC3E}">
        <p14:creationId xmlns:p14="http://schemas.microsoft.com/office/powerpoint/2010/main" val="4224323654"/>
      </p:ext>
    </p:extLst>
  </p:cSld>
  <p:clrMapOvr>
    <a:masterClrMapping/>
  </p:clrMapOvr>
</p:sld>
</file>

<file path=ppt/theme/theme1.xml><?xml version="1.0" encoding="utf-8"?>
<a:theme xmlns:a="http://schemas.openxmlformats.org/drawingml/2006/main" name="PPTTemplate-Gener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360B76A7-5474-4953-9BC1-000DB0ED4E82}"/>
</file>

<file path=customXml/itemProps2.xml><?xml version="1.0" encoding="utf-8"?>
<ds:datastoreItem xmlns:ds="http://schemas.openxmlformats.org/officeDocument/2006/customXml" ds:itemID="{79DF571C-4D2F-44A2-BA31-A0649901F6AD}"/>
</file>

<file path=customXml/itemProps3.xml><?xml version="1.0" encoding="utf-8"?>
<ds:datastoreItem xmlns:ds="http://schemas.openxmlformats.org/officeDocument/2006/customXml" ds:itemID="{673D18EA-786C-4C2E-A8CC-923DA7C2C549}"/>
</file>

<file path=customXml/itemProps4.xml><?xml version="1.0" encoding="utf-8"?>
<ds:datastoreItem xmlns:ds="http://schemas.openxmlformats.org/officeDocument/2006/customXml" ds:itemID="{A5E36340-505B-4A11-A126-8E4011FEDEBB}"/>
</file>

<file path=docProps/app.xml><?xml version="1.0" encoding="utf-8"?>
<Properties xmlns="http://schemas.openxmlformats.org/officeDocument/2006/extended-properties" xmlns:vt="http://schemas.openxmlformats.org/officeDocument/2006/docPropsVTypes">
  <Template>PPTTemplate-Generic</Template>
  <TotalTime>37922</TotalTime>
  <Words>878</Words>
  <Application>Microsoft Office PowerPoint</Application>
  <PresentationFormat>On-screen Show (4:3)</PresentationFormat>
  <Paragraphs>95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Adobe Caslon Pro</vt:lpstr>
      <vt:lpstr>Arial</vt:lpstr>
      <vt:lpstr>Calibri</vt:lpstr>
      <vt:lpstr>PPTTemplate-Generic</vt:lpstr>
      <vt:lpstr> The impact of change on the workforce and how education providers prepare for the   Future of Work  November 7, 2019 World Standards Week Washington, DC Building an effective workforce for the future ANSI/Workcred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get there from here? Skills transferability and disability</dc:title>
  <dc:creator>Jeff Strohl</dc:creator>
  <cp:lastModifiedBy>Jana Zabinski</cp:lastModifiedBy>
  <cp:revision>121</cp:revision>
  <cp:lastPrinted>2016-04-08T19:49:53Z</cp:lastPrinted>
  <dcterms:created xsi:type="dcterms:W3CDTF">2015-08-04T12:26:10Z</dcterms:created>
  <dcterms:modified xsi:type="dcterms:W3CDTF">2019-10-30T14:57:04Z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6c42724f-75bb-4d42-843f-7aac2d634ead</vt:lpwstr>
  </property>
</Properties>
</file>